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312" r:id="rId35"/>
    <p:sldId id="294" r:id="rId36"/>
    <p:sldId id="295" r:id="rId37"/>
    <p:sldId id="293" r:id="rId38"/>
    <p:sldId id="310" r:id="rId39"/>
    <p:sldId id="311" r:id="rId40"/>
    <p:sldId id="297" r:id="rId41"/>
    <p:sldId id="259" r:id="rId42"/>
    <p:sldId id="298" r:id="rId43"/>
    <p:sldId id="303" r:id="rId44"/>
    <p:sldId id="304" r:id="rId45"/>
    <p:sldId id="305" r:id="rId46"/>
    <p:sldId id="306" r:id="rId47"/>
    <p:sldId id="302" r:id="rId48"/>
    <p:sldId id="307" r:id="rId49"/>
    <p:sldId id="308" r:id="rId50"/>
    <p:sldId id="309" r:id="rId51"/>
    <p:sldId id="299" r:id="rId52"/>
    <p:sldId id="300" r:id="rId53"/>
    <p:sldId id="30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01232-CDC9-4E4D-9D0C-3BE0F4EEDEB4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62182-3DC0-449E-908C-CF1EDB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0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62182-3DC0-449E-908C-CF1EDBBC15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?language=f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next_letters.html?language=f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&amp;language=f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?language=f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ultimate_letters.html?data=test&amp;language=fr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?language=fr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1.sv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sv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66.sv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?language=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2"/>
          <a:stretch/>
        </p:blipFill>
        <p:spPr>
          <a:xfrm>
            <a:off x="8077451" y="3509708"/>
            <a:ext cx="4114548" cy="3348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6"/>
            <a:ext cx="1170432" cy="1761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1FC8DD-61FD-BCA6-1D5B-64E16BD95CF1}"/>
              </a:ext>
            </a:extLst>
          </p:cNvPr>
          <p:cNvSpPr/>
          <p:nvPr/>
        </p:nvSpPr>
        <p:spPr>
          <a:xfrm>
            <a:off x="-1" y="6604000"/>
            <a:ext cx="5461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"/>
            <a:ext cx="9144000" cy="3189923"/>
          </a:xfrm>
        </p:spPr>
        <p:txBody>
          <a:bodyPr>
            <a:normAutofit/>
          </a:bodyPr>
          <a:lstStyle/>
          <a:p>
            <a:r>
              <a:rPr lang="fr-FR" dirty="0"/>
              <a:t>Intelligence</a:t>
            </a:r>
            <a:br>
              <a:rPr lang="fr-FR" dirty="0"/>
            </a:br>
            <a:r>
              <a:rPr lang="fr-FR" dirty="0"/>
              <a:t>Artificielle</a:t>
            </a:r>
            <a:br>
              <a:rPr lang="fr-FR" dirty="0"/>
            </a:br>
            <a:r>
              <a:rPr lang="fr-FR" b="1" dirty="0"/>
              <a:t>Générative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de Markov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(2)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(3)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(4)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Méthode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00B050"/>
                </a:solidFill>
              </a:rPr>
              <a:t>Clavier </a:t>
            </a:r>
            <a:r>
              <a:rPr lang="fr-FR" b="1" u="sng" dirty="0">
                <a:solidFill>
                  <a:srgbClr val="00B050"/>
                </a:solidFill>
              </a:rPr>
              <a:t>dynamiquement</a:t>
            </a:r>
            <a:r>
              <a:rPr lang="fr-FR" b="1" dirty="0">
                <a:solidFill>
                  <a:srgbClr val="00B050"/>
                </a:solidFill>
              </a:rPr>
              <a:t> pipé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91486" y="6311900"/>
            <a:ext cx="614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FR" dirty="0"/>
              <a:t>Machine Génératrice de Mots Personnalisable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876889" y="6311900"/>
            <a:ext cx="5772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utile (dans la “vraie vie”)!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C00000"/>
                </a:solidFill>
              </a:rPr>
              <a:t>Prédire</a:t>
            </a:r>
            <a:r>
              <a:rPr lang="fr-FR" b="1" dirty="0">
                <a:solidFill>
                  <a:srgbClr val="C00000"/>
                </a:solidFill>
              </a:rPr>
              <a:t> des lettres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Créer de </a:t>
            </a:r>
            <a:r>
              <a:rPr lang="fr-FR" b="1" u="sng" dirty="0">
                <a:solidFill>
                  <a:srgbClr val="0070C0"/>
                </a:solidFill>
              </a:rPr>
              <a:t>nouveaux</a:t>
            </a:r>
            <a:r>
              <a:rPr lang="fr-FR" b="1" dirty="0">
                <a:solidFill>
                  <a:srgbClr val="0070C0"/>
                </a:solidFill>
              </a:rPr>
              <a:t> mots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Complétez le mot…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…m␣?</a:t>
            </a:r>
          </a:p>
          <a:p>
            <a:r>
              <a:rPr lang="fr-FR" dirty="0"/>
              <a:t>…a␣?</a:t>
            </a:r>
          </a:p>
          <a:p>
            <a:r>
              <a:rPr lang="fr-FR" dirty="0"/>
              <a:t>…t␣?</a:t>
            </a:r>
          </a:p>
          <a:p>
            <a:r>
              <a:rPr lang="fr-FR" dirty="0"/>
              <a:t>…i␣?</a:t>
            </a:r>
          </a:p>
          <a:p>
            <a:r>
              <a:rPr lang="fr-FR" dirty="0"/>
              <a:t>…q␣?</a:t>
            </a:r>
          </a:p>
          <a:p>
            <a:r>
              <a:rPr lang="fr-FR" dirty="0"/>
              <a:t>…u␣?</a:t>
            </a:r>
          </a:p>
          <a:p>
            <a:r>
              <a:rPr lang="fr-FR" dirty="0"/>
              <a:t>…e␣?</a:t>
            </a:r>
          </a:p>
          <a:p>
            <a:r>
              <a:rPr lang="fr-FR" dirty="0"/>
              <a:t>…s␣?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^</a:t>
            </a:r>
            <a:r>
              <a:rPr lang="fr-FR" dirty="0" err="1"/>
              <a:t>mathem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mathematiques</a:t>
            </a:r>
            <a:r>
              <a:rPr lang="fr-FR" dirty="0"/>
              <a:t>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…avec du contexte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60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charRg st="60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75" end="9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charRg st="75" end="9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91" end="1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charRg st="91" end="10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contexte aide!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B891D-1DB3-505D-9721-0A3A3594128C}"/>
              </a:ext>
            </a:extLst>
          </p:cNvPr>
          <p:cNvSpPr/>
          <p:nvPr/>
        </p:nvSpPr>
        <p:spPr>
          <a:xfrm>
            <a:off x="0" y="6519672"/>
            <a:ext cx="572655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16752"/>
            <a:ext cx="121920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rgbClr val="92D050"/>
                </a:solidFill>
              </a:rPr>
              <a:t>Comment les bébés </a:t>
            </a:r>
            <a:r>
              <a:rPr lang="fr-FR" b="1" u="sng" dirty="0">
                <a:solidFill>
                  <a:srgbClr val="92D050"/>
                </a:solidFill>
              </a:rPr>
              <a:t>apprennent</a:t>
            </a:r>
            <a:r>
              <a:rPr lang="fr-FR" b="1" dirty="0">
                <a:solidFill>
                  <a:srgbClr val="92D050"/>
                </a:solidFill>
              </a:rPr>
              <a:t> à manger la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Un </a:t>
            </a:r>
            <a:r>
              <a:rPr lang="fr-FR" b="1" u="sng" dirty="0">
                <a:solidFill>
                  <a:schemeClr val="bg1">
                    <a:lumMod val="50000"/>
                  </a:schemeClr>
                </a:solidFill>
              </a:rPr>
              <a:t>cerveau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pour prédire la lettre suivante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q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9" grpId="0" animBg="1"/>
      <p:bldP spid="40" grpId="0" animBg="1"/>
      <p:bldP spid="67" grpId="0"/>
      <p:bldP spid="69" grpId="0" animBg="1"/>
      <p:bldP spid="69" grpId="1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7030A0"/>
                </a:solidFill>
              </a:rPr>
              <a:t>Méthode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7030A0"/>
                </a:solidFill>
              </a:rPr>
              <a:t>Taper </a:t>
            </a:r>
            <a:r>
              <a:rPr lang="fr-FR" b="1" u="sng" dirty="0">
                <a:solidFill>
                  <a:srgbClr val="7030A0"/>
                </a:solidFill>
              </a:rPr>
              <a:t>aléatoirement</a:t>
            </a:r>
            <a:r>
              <a:rPr lang="fr-FR" b="1" dirty="0">
                <a:solidFill>
                  <a:srgbClr val="7030A0"/>
                </a:solidFill>
              </a:rPr>
              <a:t> sur un clavier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/>
      <p:bldP spid="3" grpId="0" animBg="1"/>
      <p:bldP spid="4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  <p:bldP spid="41" grpId="0" animBg="1"/>
      <p:bldP spid="41" grpId="1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441674" y="6311900"/>
            <a:ext cx="6642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852876" y="6311900"/>
            <a:ext cx="582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314395" y="6311900"/>
            <a:ext cx="6897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https://pauldubois98.github.io/GenerativeAI/ultimate_letters.html?data=test&amp;language=fr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656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d’entrainement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r>
                  <a:rPr lang="fr-FR" dirty="0"/>
                  <a:t>Dictionnaire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fr-FR" dirty="0"/>
                  <a:t> mots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Forums de FAQ</a:t>
            </a:r>
          </a:p>
          <a:p>
            <a:r>
              <a:rPr lang="fr-FR" dirty="0"/>
              <a:t>Wikipédia</a:t>
            </a:r>
          </a:p>
          <a:p>
            <a:r>
              <a:rPr lang="fr-FR" dirty="0"/>
              <a:t>Articles de presse</a:t>
            </a:r>
          </a:p>
          <a:p>
            <a:r>
              <a:rPr lang="fr-FR" dirty="0"/>
              <a:t>Articles scientifiques</a:t>
            </a:r>
          </a:p>
          <a:p>
            <a:r>
              <a:rPr lang="fr-FR" dirty="0"/>
              <a:t>Manuels scolaires</a:t>
            </a:r>
          </a:p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d’entrainement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&lt; 10 minutes</a:t>
            </a:r>
          </a:p>
          <a:p>
            <a:pPr marL="0" indent="0" algn="ctr">
              <a:buNone/>
            </a:pPr>
            <a:r>
              <a:rPr lang="fr-FR" dirty="0"/>
              <a:t>Sur 1 smartphone</a:t>
            </a:r>
          </a:p>
          <a:p>
            <a:pPr marL="0" indent="0" algn="ctr">
              <a:buNone/>
            </a:pPr>
            <a:r>
              <a:rPr lang="fr-FR" dirty="0"/>
              <a:t>(ou un ordinateur portable)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“34 jours”</a:t>
            </a:r>
          </a:p>
          <a:p>
            <a:pPr marL="0" indent="0" algn="ctr">
              <a:buNone/>
            </a:pPr>
            <a:r>
              <a:rPr lang="fr-FR" dirty="0"/>
              <a:t>Sur 1023 super-ordinateurs</a:t>
            </a:r>
          </a:p>
          <a:p>
            <a:pPr marL="0" indent="0" algn="ctr">
              <a:buNone/>
            </a:pPr>
            <a:r>
              <a:rPr lang="fr-FR" dirty="0"/>
              <a:t>(</a:t>
            </a:r>
            <a:r>
              <a:rPr lang="fr-FR" dirty="0" err="1"/>
              <a:t>GPUs</a:t>
            </a:r>
            <a:r>
              <a:rPr lang="fr-FR" dirty="0"/>
              <a:t> A100)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Nombres de paramètres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𝑙𝑖𝑒𝑢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𝑙𝑖𝑒𝑢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“J’achète un café et un pain pour 5€.</a:t>
            </a:r>
          </a:p>
          <a:p>
            <a:pPr marL="0" indent="0">
              <a:buNone/>
            </a:pPr>
            <a:r>
              <a:rPr lang="fr-BE" dirty="0"/>
              <a:t>Le café coûte 1€ de plus que le pain.</a:t>
            </a:r>
          </a:p>
          <a:p>
            <a:pPr marL="0" indent="0">
              <a:buNone/>
            </a:pPr>
            <a:r>
              <a:rPr lang="fr-BE" dirty="0"/>
              <a:t>Combien coûte le pain?”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“Le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“Le pain coûte 3€”</a:t>
            </a:r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 avec de bons prompts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1€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P = C+1</a:t>
            </a:r>
          </a:p>
          <a:p>
            <a:pPr marL="0" indent="0">
              <a:buNone/>
            </a:pPr>
            <a:r>
              <a:rPr lang="fr-FR" dirty="0"/>
              <a:t>donc 2C+1 = 5 i.e., P = 2.</a:t>
            </a:r>
          </a:p>
          <a:p>
            <a:pPr marL="0" indent="0">
              <a:buNone/>
            </a:pPr>
            <a:r>
              <a:rPr lang="fr-FR" dirty="0"/>
              <a:t>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P = C+2</a:t>
            </a:r>
          </a:p>
          <a:p>
            <a:pPr marL="0" indent="0">
              <a:buNone/>
            </a:pPr>
            <a:r>
              <a:rPr lang="fr-FR" dirty="0"/>
              <a:t>donc 2C+2 = 5 i.e., P = 1.5.</a:t>
            </a:r>
          </a:p>
          <a:p>
            <a:pPr marL="0" indent="0">
              <a:buNone/>
            </a:pPr>
            <a:r>
              <a:rPr lang="fr-FR" dirty="0"/>
              <a:t>Le pain coûte 1.5€”</a:t>
            </a:r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38986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Cette personne n’existe pas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31DC5-232C-4683-46DA-0FDCF355E698}"/>
              </a:ext>
            </a:extLst>
          </p:cNvPr>
          <p:cNvGrpSpPr/>
          <p:nvPr/>
        </p:nvGrpSpPr>
        <p:grpSpPr>
          <a:xfrm>
            <a:off x="-12320" y="4359941"/>
            <a:ext cx="12196684" cy="2498059"/>
            <a:chOff x="-12320" y="4359941"/>
            <a:chExt cx="12196684" cy="2498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3EF675-1C5D-3B07-ECF9-0971CB07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174" y="4412572"/>
              <a:ext cx="2429190" cy="24319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B7E590-03C0-AD42-A3D5-F4B7444B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051" y="4412574"/>
              <a:ext cx="2437126" cy="24454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9246E0-C1DB-0B52-3F43-9ABDB8E2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20" y="4359941"/>
              <a:ext cx="2495230" cy="24980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CDA737-8653-C987-CF6D-DE6941D2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3404" y="4373431"/>
              <a:ext cx="2470452" cy="24845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BC8D4D-169E-7F41-DE25-7B9503C1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3857" y="4373430"/>
              <a:ext cx="2476119" cy="24845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A3975D-1CA5-5239-27D2-27709ABF1396}"/>
              </a:ext>
            </a:extLst>
          </p:cNvPr>
          <p:cNvGrpSpPr/>
          <p:nvPr/>
        </p:nvGrpSpPr>
        <p:grpSpPr>
          <a:xfrm>
            <a:off x="-7638" y="1927455"/>
            <a:ext cx="12199638" cy="2485120"/>
            <a:chOff x="-7638" y="1927455"/>
            <a:chExt cx="12199638" cy="24851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B288EF7-5FFB-2765-58CB-9FE09A8DE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l="15909" t="11383" r="23313" b="43018"/>
            <a:stretch/>
          </p:blipFill>
          <p:spPr>
            <a:xfrm>
              <a:off x="9766240" y="1930062"/>
              <a:ext cx="2425760" cy="2480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A95192-D92D-F374-7BF0-BFC2C72B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687" y="1927455"/>
              <a:ext cx="2521972" cy="2471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698E84-7196-375E-4959-8C06E286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94680" y="1927456"/>
              <a:ext cx="2479495" cy="2485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418FA3-7966-F478-BEB4-5E955C91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7638" y="1927456"/>
              <a:ext cx="2468309" cy="24851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A5072B-62E8-F65D-691E-F8D655B8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94327" y="1927455"/>
              <a:ext cx="2460496" cy="247163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96250" y="2047876"/>
            <a:ext cx="2261294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535262" y="2047875"/>
            <a:ext cx="228136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96055" y="2047876"/>
            <a:ext cx="225628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455858" y="2047876"/>
            <a:ext cx="223089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96250" y="4496717"/>
            <a:ext cx="2257670" cy="22707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535262" y="4495792"/>
            <a:ext cx="2279981" cy="227172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96055" y="4495789"/>
            <a:ext cx="2256288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455858" y="4495789"/>
            <a:ext cx="2229680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869398" y="4495788"/>
            <a:ext cx="2226352" cy="22717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2047874"/>
            <a:ext cx="2242090" cy="22288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des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FR" dirty="0"/>
              <a:t>Qu’est-ce qu’une image correctement générée?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des images d’entrainement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Générateur </a:t>
            </a:r>
            <a:r>
              <a:rPr lang="fr-FR" b="1" u="sng" dirty="0"/>
              <a:t>vs</a:t>
            </a:r>
            <a:r>
              <a:rPr lang="fr-FR" b="1" dirty="0"/>
              <a:t> Discriminateur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Générateur vs Discriminateur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903135" cy="664608"/>
            <a:chOff x="7732776" y="1936234"/>
            <a:chExt cx="1903135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258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Générateur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560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Discriminateur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17164" y="3728190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Coût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Époque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89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Entrainement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Dessiner un poussin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des lettres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Dessiner un poussin… avec les étapes</a:t>
            </a:r>
            <a:r>
              <a:rPr lang="en-US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Longueur des mots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Méthode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FFC000"/>
                </a:solidFill>
              </a:rPr>
              <a:t>Taper sur un clavier </a:t>
            </a:r>
            <a:r>
              <a:rPr lang="fr-FR" b="1" u="sng" dirty="0">
                <a:solidFill>
                  <a:srgbClr val="FFC000"/>
                </a:solidFill>
              </a:rPr>
              <a:t>pipé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qu’un clavier “pipé”?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Non-pipé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Pipé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11900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Office PowerPoint</Application>
  <PresentationFormat>Widescreen</PresentationFormat>
  <Paragraphs>237</Paragraphs>
  <Slides>53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Intelligence Artificielle Générative</vt:lpstr>
      <vt:lpstr>Créer de nouveaux mots</vt:lpstr>
      <vt:lpstr>Méthode 1:</vt:lpstr>
      <vt:lpstr>Machine Génératrice de Mots 1</vt:lpstr>
      <vt:lpstr>Utilisation des lettres (dans le dictionnaire)</vt:lpstr>
      <vt:lpstr>Longueur des mots (dans le dictionnaire)</vt:lpstr>
      <vt:lpstr>Méthode 2:</vt:lpstr>
      <vt:lpstr>Qu’est-ce qu’un clavier “pipé”?</vt:lpstr>
      <vt:lpstr>Machine Génératrice de Mots 2</vt:lpstr>
      <vt:lpstr>Carte de Markov</vt:lpstr>
      <vt:lpstr>Lettre Suivante</vt:lpstr>
      <vt:lpstr>Lettre Suivante (2)</vt:lpstr>
      <vt:lpstr>Lettre Suivante (3)</vt:lpstr>
      <vt:lpstr>Lettre Suivante (4)</vt:lpstr>
      <vt:lpstr>Méthode 3:</vt:lpstr>
      <vt:lpstr>Machine Génératrice de Mots 3</vt:lpstr>
      <vt:lpstr>Machine Génératrice de Mots Personnalisable</vt:lpstr>
      <vt:lpstr>C’est utile (dans la “vraie vie”)!</vt:lpstr>
      <vt:lpstr>Prédire des lettres</vt:lpstr>
      <vt:lpstr>Complétez le mot…</vt:lpstr>
      <vt:lpstr>Le contexte aide!</vt:lpstr>
      <vt:lpstr>Recherche dictionnaire</vt:lpstr>
      <vt:lpstr>Recherche dictionnaire</vt:lpstr>
      <vt:lpstr>Comment les bébés apprennent à manger la purée?</vt:lpstr>
      <vt:lpstr>Le Cerveau</vt:lpstr>
      <vt:lpstr>Le Cerveau</vt:lpstr>
      <vt:lpstr>Un cerveau pour prédire la lettre suivante</vt:lpstr>
      <vt:lpstr>Cerveau Artificiel</vt:lpstr>
      <vt:lpstr>Cerveau Artificiel</vt:lpstr>
      <vt:lpstr>Cerveau Artificiel</vt:lpstr>
      <vt:lpstr>Prédire la lettre suivante dans l’alphabet</vt:lpstr>
      <vt:lpstr>Prédire la lettre suivante dans l’alphabet</vt:lpstr>
      <vt:lpstr>Prédire la lettre suivante</vt:lpstr>
      <vt:lpstr>Architecture en Couches</vt:lpstr>
      <vt:lpstr>Dataset d’entrainement</vt:lpstr>
      <vt:lpstr>Ressources d’entrainement</vt:lpstr>
      <vt:lpstr>Nombres de paramètres</vt:lpstr>
      <vt:lpstr>Utiliser ChatGPT</vt:lpstr>
      <vt:lpstr>Utiliser ChatGPT avec de bons prompts</vt:lpstr>
      <vt:lpstr>Cette personne n’existe pas</vt:lpstr>
      <vt:lpstr>Générer des images</vt:lpstr>
      <vt:lpstr>Qu’est-ce qu’une image correctement générée?</vt:lpstr>
      <vt:lpstr>Utilisons une deuxième IA!</vt:lpstr>
      <vt:lpstr>Utilisons une deuxième IA!</vt:lpstr>
      <vt:lpstr>Utilisons une deuxième IA!</vt:lpstr>
      <vt:lpstr>Générer des images d’entrainement</vt:lpstr>
      <vt:lpstr>Générateur vs Discriminateur</vt:lpstr>
      <vt:lpstr>Générateur vs Discriminateur</vt:lpstr>
      <vt:lpstr>Dessiner un poussin</vt:lpstr>
      <vt:lpstr>Dessiner un poussin… avec les étapes!</vt:lpstr>
      <vt:lpstr>Débruiter</vt:lpstr>
      <vt:lpstr>Débruiter</vt:lpstr>
      <vt:lpstr>Débruiter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87</cp:revision>
  <dcterms:created xsi:type="dcterms:W3CDTF">2023-12-27T22:51:40Z</dcterms:created>
  <dcterms:modified xsi:type="dcterms:W3CDTF">2024-01-03T20:54:40Z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